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media/image14.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6"/>
  </p:notesMasterIdLst>
  <p:sldIdLst>
    <p:sldId id="256" r:id="rId3"/>
    <p:sldId id="421" r:id="rId4"/>
    <p:sldId id="422" r:id="rId5"/>
    <p:sldId id="423" r:id="rId7"/>
    <p:sldId id="282" r:id="rId8"/>
    <p:sldId id="431" r:id="rId9"/>
    <p:sldId id="424" r:id="rId10"/>
    <p:sldId id="270" r:id="rId11"/>
  </p:sldIdLst>
  <p:sldSz cx="18288000" cy="10287000"/>
  <p:notesSz cx="6858000" cy="9144000"/>
  <p:embeddedFontLst>
    <p:embeddedFont>
      <p:font typeface="Arial Unicode Bold" panose="020B0704020202020204" charset="-122"/>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6"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409A"/>
    <a:srgbClr val="393E92"/>
    <a:srgbClr val="F374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46" autoAdjust="0"/>
  </p:normalViewPr>
  <p:slideViewPr>
    <p:cSldViewPr showGuides="1">
      <p:cViewPr varScale="1">
        <p:scale>
          <a:sx n="70" d="100"/>
          <a:sy n="70" d="100"/>
        </p:scale>
        <p:origin x="696" y="84"/>
      </p:cViewPr>
      <p:guideLst>
        <p:guide orient="horz" pos="2186"/>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sv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973649-E68F-7547-B3E6-410CA33DFD23}" type="datetimeFigureOut">
              <a:rPr/>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F9DA84-3FF9-FB45-98BD-20A27889F2B0}" type="slidenum">
              <a:rPr/>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4F9DA84-3FF9-FB45-98BD-20A27889F2B0}"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9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9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9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5.emf"/><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7.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7.xml"/><Relationship Id="rId4" Type="http://schemas.openxmlformats.org/officeDocument/2006/relationships/image" Target="../media/image9.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0.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1.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6C0F"/>
        </a:solidFill>
        <a:effectLst/>
      </p:bgPr>
    </p:bg>
    <p:spTree>
      <p:nvGrpSpPr>
        <p:cNvPr id="1" name=""/>
        <p:cNvGrpSpPr/>
        <p:nvPr/>
      </p:nvGrpSpPr>
      <p:grpSpPr>
        <a:xfrm>
          <a:off x="0" y="0"/>
          <a:ext cx="0" cy="0"/>
          <a:chOff x="0" y="0"/>
          <a:chExt cx="0" cy="0"/>
        </a:xfrm>
      </p:grpSpPr>
      <p:sp>
        <p:nvSpPr>
          <p:cNvPr id="2" name="Freeform 2"/>
          <p:cNvSpPr/>
          <p:nvPr/>
        </p:nvSpPr>
        <p:spPr>
          <a:xfrm>
            <a:off x="0" y="975195"/>
            <a:ext cx="4450490" cy="8914306"/>
          </a:xfrm>
          <a:custGeom>
            <a:avLst/>
            <a:gdLst/>
            <a:ahLst/>
            <a:cxnLst/>
            <a:rect l="l" t="t" r="r" b="b"/>
            <a:pathLst>
              <a:path w="4450490" h="8914306">
                <a:moveTo>
                  <a:pt x="0" y="0"/>
                </a:moveTo>
                <a:lnTo>
                  <a:pt x="4450490" y="0"/>
                </a:lnTo>
                <a:lnTo>
                  <a:pt x="4450490" y="8914306"/>
                </a:lnTo>
                <a:lnTo>
                  <a:pt x="0" y="8914306"/>
                </a:lnTo>
                <a:lnTo>
                  <a:pt x="0" y="0"/>
                </a:lnTo>
                <a:close/>
              </a:path>
            </a:pathLst>
          </a:custGeom>
          <a:blipFill>
            <a:blip r:embed="rId1"/>
            <a:stretch>
              <a:fillRect/>
            </a:stretch>
          </a:blipFill>
        </p:spPr>
      </p:sp>
      <p:sp>
        <p:nvSpPr>
          <p:cNvPr id="3" name="Freeform 3"/>
          <p:cNvSpPr/>
          <p:nvPr/>
        </p:nvSpPr>
        <p:spPr>
          <a:xfrm>
            <a:off x="30480" y="981869"/>
            <a:ext cx="4460621" cy="8986231"/>
          </a:xfrm>
          <a:custGeom>
            <a:avLst/>
            <a:gdLst/>
            <a:ahLst/>
            <a:cxnLst/>
            <a:rect l="l" t="t" r="r" b="b"/>
            <a:pathLst>
              <a:path w="4460621" h="8986231">
                <a:moveTo>
                  <a:pt x="0" y="0"/>
                </a:moveTo>
                <a:lnTo>
                  <a:pt x="4460621" y="0"/>
                </a:lnTo>
                <a:lnTo>
                  <a:pt x="4460621" y="8986231"/>
                </a:lnTo>
                <a:lnTo>
                  <a:pt x="0" y="8986231"/>
                </a:lnTo>
                <a:lnTo>
                  <a:pt x="0" y="0"/>
                </a:lnTo>
                <a:close/>
              </a:path>
            </a:pathLst>
          </a:custGeom>
          <a:blipFill>
            <a:blip r:embed="rId2"/>
            <a:stretch>
              <a:fillRect r="-4967"/>
            </a:stretch>
          </a:blipFill>
        </p:spPr>
      </p:sp>
      <p:sp>
        <p:nvSpPr>
          <p:cNvPr id="4" name="Freeform 4"/>
          <p:cNvSpPr/>
          <p:nvPr/>
        </p:nvSpPr>
        <p:spPr>
          <a:xfrm>
            <a:off x="0" y="9635852"/>
            <a:ext cx="18288000" cy="762840"/>
          </a:xfrm>
          <a:custGeom>
            <a:avLst/>
            <a:gdLst/>
            <a:ahLst/>
            <a:cxnLst/>
            <a:rect l="l" t="t" r="r" b="b"/>
            <a:pathLst>
              <a:path w="18288000" h="762840">
                <a:moveTo>
                  <a:pt x="0" y="0"/>
                </a:moveTo>
                <a:lnTo>
                  <a:pt x="18288000" y="0"/>
                </a:lnTo>
                <a:lnTo>
                  <a:pt x="18288000" y="762840"/>
                </a:lnTo>
                <a:lnTo>
                  <a:pt x="0" y="762840"/>
                </a:lnTo>
                <a:lnTo>
                  <a:pt x="0" y="0"/>
                </a:lnTo>
                <a:close/>
              </a:path>
            </a:pathLst>
          </a:custGeom>
          <a:blipFill>
            <a:blip r:embed="rId3"/>
            <a:stretch>
              <a:fillRect t="-6937" b="-6937"/>
            </a:stretch>
          </a:blipFill>
        </p:spPr>
      </p:sp>
      <p:sp>
        <p:nvSpPr>
          <p:cNvPr id="5" name="Freeform 5"/>
          <p:cNvSpPr/>
          <p:nvPr/>
        </p:nvSpPr>
        <p:spPr>
          <a:xfrm>
            <a:off x="9551906" y="745374"/>
            <a:ext cx="3628048" cy="3292539"/>
          </a:xfrm>
          <a:custGeom>
            <a:avLst/>
            <a:gdLst/>
            <a:ahLst/>
            <a:cxnLst/>
            <a:rect l="l" t="t" r="r" b="b"/>
            <a:pathLst>
              <a:path w="3628048" h="3292539">
                <a:moveTo>
                  <a:pt x="0" y="0"/>
                </a:moveTo>
                <a:lnTo>
                  <a:pt x="3628049" y="0"/>
                </a:lnTo>
                <a:lnTo>
                  <a:pt x="3628049" y="3292539"/>
                </a:lnTo>
                <a:lnTo>
                  <a:pt x="0" y="3292539"/>
                </a:lnTo>
                <a:lnTo>
                  <a:pt x="0" y="0"/>
                </a:lnTo>
                <a:close/>
              </a:path>
            </a:pathLst>
          </a:custGeom>
          <a:blipFill>
            <a:blip r:embed="rId4"/>
            <a:stretch>
              <a:fillRect/>
            </a:stretch>
          </a:blipFill>
        </p:spPr>
      </p:sp>
      <p:sp>
        <p:nvSpPr>
          <p:cNvPr id="6" name="TextBox 6"/>
          <p:cNvSpPr txBox="1"/>
          <p:nvPr/>
        </p:nvSpPr>
        <p:spPr>
          <a:xfrm>
            <a:off x="4343309" y="4381500"/>
            <a:ext cx="14005165" cy="1758950"/>
          </a:xfrm>
          <a:prstGeom prst="rect">
            <a:avLst/>
          </a:prstGeom>
        </p:spPr>
        <p:txBody>
          <a:bodyPr lIns="0" tIns="0" rIns="0" bIns="0" rtlCol="0" anchor="t">
            <a:spAutoFit/>
          </a:bodyPr>
          <a:lstStyle/>
          <a:p>
            <a:pPr algn="ctr">
              <a:lnSpc>
                <a:spcPct val="130000"/>
              </a:lnSpc>
            </a:pPr>
            <a:r>
              <a:rPr lang="vi-VN" altLang="en-US" sz="4400">
                <a:solidFill>
                  <a:srgbClr val="F5FFFB"/>
                </a:solidFill>
                <a:latin typeface="Arial Unicode Bold" panose="020B0704020202020204" charset="-122"/>
                <a:ea typeface="Arial Unicode Bold" panose="020B0704020202020204" charset="-122"/>
                <a:cs typeface="Arial Unicode Bold" panose="020B0704020202020204" charset="-122"/>
                <a:sym typeface="Arial Unicode Bold" panose="020B0704020202020204" charset="-122"/>
              </a:rPr>
              <a:t>PHÁT TRIỂN MÔ HÌNH CNN ĐỂ NHẬN DIỆN CHỮ VIẾT TAY TRÊN BỘ DỮ LIỆU </a:t>
            </a:r>
            <a:r>
              <a:rPr lang="vi-VN" altLang="en-US" sz="4400">
                <a:solidFill>
                  <a:srgbClr val="F5FFFB"/>
                </a:solidFill>
                <a:latin typeface="Arial Unicode Bold" panose="020B0704020202020204" charset="-122"/>
                <a:ea typeface="Arial Unicode Bold" panose="020B0704020202020204" charset="-122"/>
                <a:cs typeface="Arial Unicode Bold" panose="020B0704020202020204" charset="-122"/>
                <a:sym typeface="Arial Unicode Bold" panose="020B0704020202020204" charset="-122"/>
              </a:rPr>
              <a:t>MNIST</a:t>
            </a:r>
            <a:endParaRPr lang="vi-VN" altLang="en-US" sz="4000" dirty="0">
              <a:solidFill>
                <a:srgbClr val="F5FFFB"/>
              </a:solidFill>
              <a:latin typeface="Arial" panose="020B0604020202090204" pitchFamily="34" charset="0"/>
              <a:ea typeface="Arial Unicode Bold" panose="020B0704020202020204" charset="-122"/>
              <a:cs typeface="Arial" panose="020B0604020202090204" pitchFamily="34" charset="0"/>
              <a:sym typeface="Arial Unicode Bold" panose="020B0704020202020204" charset="-122"/>
            </a:endParaRPr>
          </a:p>
        </p:txBody>
      </p:sp>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70000" y="1270000"/>
            <a:ext cx="63500" cy="762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1"/>
            <a:stretch>
              <a:fillRect t="-16703" b="-16703"/>
            </a:stretch>
          </a:blipFill>
        </p:spPr>
      </p:sp>
      <p:sp>
        <p:nvSpPr>
          <p:cNvPr id="3" name="Freeform 3"/>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2"/>
            <a:stretch>
              <a:fillRect/>
            </a:stretch>
          </a:blipFill>
        </p:spPr>
      </p:sp>
      <p:sp>
        <p:nvSpPr>
          <p:cNvPr id="207" name="TextBox 206"/>
          <p:cNvSpPr txBox="1"/>
          <p:nvPr/>
        </p:nvSpPr>
        <p:spPr>
          <a:xfrm>
            <a:off x="496824" y="764717"/>
            <a:ext cx="13280136" cy="706755"/>
          </a:xfrm>
          <a:prstGeom prst="rect">
            <a:avLst/>
          </a:prstGeom>
          <a:noFill/>
        </p:spPr>
        <p:txBody>
          <a:bodyPr wrap="square" rtlCol="0">
            <a:spAutoFit/>
          </a:bodyPr>
          <a:lstStyle/>
          <a:p>
            <a:r>
              <a:rPr lang="vi-VN" altLang="en-US" sz="4000" b="1">
                <a:solidFill>
                  <a:srgbClr val="FF6600"/>
                </a:solidFill>
                <a:latin typeface="Arial" panose="020B0604020202090204"/>
                <a:cs typeface="Arial" panose="020B0604020202090204"/>
              </a:rPr>
              <a:t>VẤN ĐỀ VÀ GIẢI </a:t>
            </a:r>
            <a:r>
              <a:rPr lang="vi-VN" altLang="en-US" sz="4000" b="1">
                <a:solidFill>
                  <a:srgbClr val="FF6600"/>
                </a:solidFill>
                <a:latin typeface="Arial" panose="020B0604020202090204"/>
                <a:cs typeface="Arial" panose="020B0604020202090204"/>
              </a:rPr>
              <a:t>PHÁP</a:t>
            </a:r>
            <a:endParaRPr lang="vi-VN" altLang="en-US" sz="4000" b="1">
              <a:solidFill>
                <a:srgbClr val="FF6600"/>
              </a:solidFill>
              <a:latin typeface="Arial" panose="020B0604020202090204"/>
              <a:cs typeface="Arial" panose="020B0604020202090204"/>
            </a:endParaRPr>
          </a:p>
        </p:txBody>
      </p:sp>
      <p:pic>
        <p:nvPicPr>
          <p:cNvPr id="208" name="Picture 207" descr="Dai Nam [PPT] Template 15.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5" name="TextBox 4"/>
          <p:cNvSpPr txBox="1"/>
          <p:nvPr/>
        </p:nvSpPr>
        <p:spPr>
          <a:xfrm>
            <a:off x="152400" y="2043430"/>
            <a:ext cx="9999980" cy="8068945"/>
          </a:xfrm>
          <a:prstGeom prst="rect">
            <a:avLst/>
          </a:prstGeom>
          <a:noFill/>
        </p:spPr>
        <p:txBody>
          <a:bodyPr wrap="square" rtlCol="0">
            <a:noAutofit/>
          </a:bodyPr>
          <a:lstStyle/>
          <a:p>
            <a:pPr marL="571500" indent="-571500" algn="just">
              <a:lnSpc>
                <a:spcPct val="150000"/>
              </a:lnSpc>
              <a:buClr>
                <a:srgbClr val="1F409A"/>
              </a:buClr>
              <a:buFont typeface="Arial" panose="020B0604020202090204" pitchFamily="34" charset="0"/>
              <a:buChar char="•"/>
            </a:pPr>
            <a:r>
              <a:rPr lang="en-US" altLang="en-US" sz="3200">
                <a:latin typeface="Arial" panose="020B0604020202090204" pitchFamily="34" charset="0"/>
                <a:cs typeface="Arial" panose="020B0604020202090204" pitchFamily="34" charset="0"/>
              </a:rPr>
              <a:t>Nhận diện chữ viết tay là một thách thức lớn trong l</a:t>
            </a:r>
            <a:r>
              <a:rPr lang="en-US" altLang="en-US" sz="3200">
                <a:latin typeface="Arial" panose="020B0604020202090204" pitchFamily="34" charset="0"/>
                <a:cs typeface="Arial" panose="020B0604020202090204" pitchFamily="34" charset="0"/>
              </a:rPr>
              <a:t>ĩ</a:t>
            </a:r>
            <a:r>
              <a:rPr lang="en-US" altLang="en-US" sz="3200">
                <a:latin typeface="Arial" panose="020B0604020202090204" pitchFamily="34" charset="0"/>
                <a:cs typeface="Arial" panose="020B0604020202090204" pitchFamily="34" charset="0"/>
              </a:rPr>
              <a:t>nh vực thị giác máy tính do sự biến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ổi cao giữa các kiểu chữ và chữ viết.</a:t>
            </a:r>
            <a:endParaRPr lang="en-US" altLang="en-US" sz="3200">
              <a:latin typeface="Arial" panose="020B0604020202090204" pitchFamily="34" charset="0"/>
              <a:cs typeface="Arial" panose="020B0604020202090204" pitchFamily="34" charset="0"/>
            </a:endParaRPr>
          </a:p>
          <a:p>
            <a:pPr marL="571500" indent="-571500" algn="just">
              <a:lnSpc>
                <a:spcPct val="150000"/>
              </a:lnSpc>
              <a:buClr>
                <a:srgbClr val="1F409A"/>
              </a:buClr>
              <a:buFont typeface="Arial" panose="020B0604020202090204" pitchFamily="34" charset="0"/>
              <a:buChar char="•"/>
            </a:pPr>
            <a:r>
              <a:rPr lang="en-US" altLang="en-US" sz="3200">
                <a:latin typeface="Arial" panose="020B0604020202090204" pitchFamily="34" charset="0"/>
                <a:cs typeface="Arial" panose="020B0604020202090204" pitchFamily="34" charset="0"/>
              </a:rPr>
              <a:t>Giải pháp: </a:t>
            </a:r>
            <a:r>
              <a:rPr lang="en-US" altLang="en-US" sz="3200">
                <a:latin typeface="Arial" panose="020B0604020202090204" pitchFamily="34" charset="0"/>
                <a:cs typeface="Arial" panose="020B0604020202090204" pitchFamily="34" charset="0"/>
              </a:rPr>
              <a:t>Á</a:t>
            </a:r>
            <a:r>
              <a:rPr lang="en-US" altLang="en-US" sz="3200">
                <a:latin typeface="Arial" panose="020B0604020202090204" pitchFamily="34" charset="0"/>
                <a:cs typeface="Arial" panose="020B0604020202090204" pitchFamily="34" charset="0"/>
              </a:rPr>
              <a:t>p dụng Mạng Nơ-ron Convolutional (CNN) – một mô hình học sâu mạnh mẽ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ể giải quyết vấn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ề nhận diện chữ viết tay tự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ộng với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ộ chính xác cao</a:t>
            </a:r>
            <a:endParaRPr lang="en-US" altLang="en-US" sz="3200">
              <a:latin typeface="Arial" panose="020B0604020202090204" pitchFamily="34" charset="0"/>
              <a:cs typeface="Arial" panose="020B0604020202090204" pitchFamily="34" charset="0"/>
            </a:endParaRPr>
          </a:p>
          <a:p>
            <a:pPr marL="571500" indent="-571500" algn="just">
              <a:lnSpc>
                <a:spcPct val="150000"/>
              </a:lnSpc>
              <a:buClr>
                <a:srgbClr val="1F409A"/>
              </a:buClr>
              <a:buFont typeface="Arial" panose="020B0604020202090204" pitchFamily="34" charset="0"/>
              <a:buChar char="•"/>
            </a:pPr>
            <a:r>
              <a:rPr lang="en-US" altLang="en-US" sz="3200">
                <a:latin typeface="Arial" panose="020B0604020202090204" pitchFamily="34" charset="0"/>
                <a:cs typeface="Arial" panose="020B0604020202090204" pitchFamily="34" charset="0"/>
              </a:rPr>
              <a:t>Mục tiêu: Phát triển một mô hình CNN hiệu quả, áp dụng trên bộ dữ liệu MNIST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ể nhận diện các chữ số viết tay từ 0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ến 9.</a:t>
            </a:r>
            <a:endParaRPr lang="en-US" altLang="en-US" sz="3200">
              <a:latin typeface="Arial" panose="020B0604020202090204" pitchFamily="34" charset="0"/>
              <a:cs typeface="Arial" panose="020B0604020202090204" pitchFamily="34" charset="0"/>
            </a:endParaRPr>
          </a:p>
        </p:txBody>
      </p:sp>
      <p:pic>
        <p:nvPicPr>
          <p:cNvPr id="8" name="Picture 7"/>
          <p:cNvPicPr/>
          <p:nvPr/>
        </p:nvPicPr>
        <p:blipFill>
          <a:blip r:embed="rId4"/>
          <a:stretch>
            <a:fillRect/>
          </a:stretch>
        </p:blipFill>
        <p:spPr>
          <a:xfrm>
            <a:off x="10886440" y="2480310"/>
            <a:ext cx="6639560" cy="65671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1"/>
            <a:stretch>
              <a:fillRect t="-16703" b="-16703"/>
            </a:stretch>
          </a:blipFill>
        </p:spPr>
      </p:sp>
      <p:sp>
        <p:nvSpPr>
          <p:cNvPr id="3" name="Freeform 3"/>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2"/>
            <a:stretch>
              <a:fillRect/>
            </a:stretch>
          </a:blipFill>
        </p:spPr>
      </p:sp>
      <p:sp>
        <p:nvSpPr>
          <p:cNvPr id="207" name="TextBox 206"/>
          <p:cNvSpPr txBox="1"/>
          <p:nvPr/>
        </p:nvSpPr>
        <p:spPr>
          <a:xfrm>
            <a:off x="496824" y="764717"/>
            <a:ext cx="13280136" cy="706755"/>
          </a:xfrm>
          <a:prstGeom prst="rect">
            <a:avLst/>
          </a:prstGeom>
          <a:noFill/>
        </p:spPr>
        <p:txBody>
          <a:bodyPr wrap="square" rtlCol="0">
            <a:spAutoFit/>
          </a:bodyPr>
          <a:lstStyle/>
          <a:p>
            <a:r>
              <a:rPr lang="vi-VN" altLang="en-US" sz="4000" b="1">
                <a:solidFill>
                  <a:srgbClr val="FF6600"/>
                </a:solidFill>
                <a:latin typeface="Arial" panose="020B0604020202090204"/>
                <a:cs typeface="Arial" panose="020B0604020202090204"/>
              </a:rPr>
              <a:t>CÁC NGHIÊN CỨU LIÊN </a:t>
            </a:r>
            <a:r>
              <a:rPr lang="vi-VN" altLang="en-US" sz="4000" b="1">
                <a:solidFill>
                  <a:srgbClr val="FF6600"/>
                </a:solidFill>
                <a:latin typeface="Arial" panose="020B0604020202090204"/>
                <a:cs typeface="Arial" panose="020B0604020202090204"/>
              </a:rPr>
              <a:t>QUAN</a:t>
            </a:r>
            <a:endParaRPr lang="vi-VN" altLang="en-US" sz="4000" b="1">
              <a:solidFill>
                <a:srgbClr val="FF6600"/>
              </a:solidFill>
              <a:latin typeface="Arial" panose="020B0604020202090204"/>
              <a:cs typeface="Arial" panose="020B0604020202090204"/>
            </a:endParaRPr>
          </a:p>
        </p:txBody>
      </p:sp>
      <p:pic>
        <p:nvPicPr>
          <p:cNvPr id="208" name="Picture 207" descr="Dai Nam [PPT] Template 15.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4" name="Text Box 3"/>
          <p:cNvSpPr txBox="1"/>
          <p:nvPr/>
        </p:nvSpPr>
        <p:spPr>
          <a:xfrm>
            <a:off x="807720" y="2476500"/>
            <a:ext cx="15888335" cy="5881370"/>
          </a:xfrm>
          <a:prstGeom prst="rect">
            <a:avLst/>
          </a:prstGeom>
        </p:spPr>
        <p:txBody>
          <a:bodyPr>
            <a:noAutofit/>
          </a:bodyPr>
          <a:p>
            <a:pPr marL="457200" indent="-457200" algn="just">
              <a:lnSpc>
                <a:spcPct val="150000"/>
              </a:lnSpc>
              <a:buFont typeface="Arial" panose="020B0604020202090204" pitchFamily="34" charset="0"/>
              <a:buChar char="•"/>
            </a:pPr>
            <a:r>
              <a:rPr sz="3200"/>
              <a:t>LeNet-5 (1998): Một trong những mô hình CNN đầu tiên thành công trong việc nhận diện chữ viết tay, với các lớp convolution đơn giản nhưng mạnh mẽ.</a:t>
            </a:r>
            <a:endParaRPr sz="3200"/>
          </a:p>
          <a:p>
            <a:pPr marL="457200" indent="-457200" algn="just">
              <a:lnSpc>
                <a:spcPct val="150000"/>
              </a:lnSpc>
              <a:buFont typeface="Arial" panose="020B0604020202090204" pitchFamily="34" charset="0"/>
              <a:buChar char="•"/>
            </a:pPr>
            <a:r>
              <a:rPr sz="3200"/>
              <a:t>AlexNet (2012): Đã mở ra kỷ nguyên mới cho CNN trong nhận diện hình ảnh, bao gồm cả nhận diện chữ viết tay, với cấu trúc sâu hơn và kỹ thuật huấn luyện tiên tiến.</a:t>
            </a:r>
            <a:endParaRPr sz="3200"/>
          </a:p>
          <a:p>
            <a:pPr marL="457200" indent="-457200" algn="just">
              <a:lnSpc>
                <a:spcPct val="150000"/>
              </a:lnSpc>
              <a:buFont typeface="Arial" panose="020B0604020202090204" pitchFamily="34" charset="0"/>
              <a:buChar char="•"/>
            </a:pPr>
            <a:r>
              <a:rPr sz="3200"/>
              <a:t>Batch Normalization &amp; Dropout (2015): Những cải tiến này giúp giảm overfitting và nâng cao độ chính xác trong các bài toán nhận diện hình ảnh, đặc biệt là khi làm việc với bộ dữ liệu phức tạp.</a:t>
            </a:r>
            <a:endParaRPr sz="32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1"/>
            <a:stretch>
              <a:fillRect t="-16703" b="-16703"/>
            </a:stretch>
          </a:blipFill>
        </p:spPr>
      </p:sp>
      <p:sp>
        <p:nvSpPr>
          <p:cNvPr id="3" name="Freeform 3"/>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2"/>
            <a:stretch>
              <a:fillRect/>
            </a:stretch>
          </a:blipFill>
        </p:spPr>
      </p:sp>
      <p:sp>
        <p:nvSpPr>
          <p:cNvPr id="207" name="TextBox 206"/>
          <p:cNvSpPr txBox="1"/>
          <p:nvPr/>
        </p:nvSpPr>
        <p:spPr>
          <a:xfrm>
            <a:off x="496824" y="764717"/>
            <a:ext cx="13280136" cy="706755"/>
          </a:xfrm>
          <a:prstGeom prst="rect">
            <a:avLst/>
          </a:prstGeom>
          <a:noFill/>
        </p:spPr>
        <p:txBody>
          <a:bodyPr wrap="square" rtlCol="0">
            <a:spAutoFit/>
          </a:bodyPr>
          <a:lstStyle/>
          <a:p>
            <a:r>
              <a:rPr lang="vi-VN" altLang="en-US" sz="4000" b="1">
                <a:solidFill>
                  <a:srgbClr val="FF6600"/>
                </a:solidFill>
                <a:latin typeface="Arial" panose="020B0604020202090204"/>
                <a:cs typeface="Arial" panose="020B0604020202090204"/>
              </a:rPr>
              <a:t>CẤU TRÚC MÔ HÌNH </a:t>
            </a:r>
            <a:r>
              <a:rPr lang="vi-VN" altLang="en-US" sz="4000" b="1">
                <a:solidFill>
                  <a:srgbClr val="FF6600"/>
                </a:solidFill>
                <a:latin typeface="Arial" panose="020B0604020202090204"/>
                <a:cs typeface="Arial" panose="020B0604020202090204"/>
              </a:rPr>
              <a:t>CNN</a:t>
            </a:r>
            <a:endParaRPr lang="vi-VN" altLang="en-US" sz="4000" b="1">
              <a:solidFill>
                <a:srgbClr val="FF6600"/>
              </a:solidFill>
              <a:latin typeface="Arial" panose="020B0604020202090204"/>
              <a:cs typeface="Arial" panose="020B0604020202090204"/>
            </a:endParaRPr>
          </a:p>
        </p:txBody>
      </p:sp>
      <p:pic>
        <p:nvPicPr>
          <p:cNvPr id="208" name="Picture 207" descr="Dai Nam [PPT] Template 15.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4" name="Text Box 3"/>
          <p:cNvSpPr txBox="1"/>
          <p:nvPr/>
        </p:nvSpPr>
        <p:spPr>
          <a:xfrm>
            <a:off x="533400" y="1866900"/>
            <a:ext cx="7982585" cy="1038860"/>
          </a:xfrm>
          <a:prstGeom prst="rect">
            <a:avLst/>
          </a:prstGeom>
        </p:spPr>
        <p:txBody>
          <a:bodyPr>
            <a:noAutofit/>
          </a:bodyPr>
          <a:p>
            <a:pPr algn="just"/>
            <a:r>
              <a:rPr lang="en-US" altLang="en-US" sz="3000" b="1">
                <a:latin typeface="Arial Bold" panose="020B0604020202090204" charset="0"/>
                <a:cs typeface="Arial Bold" panose="020B0604020202090204" charset="0"/>
              </a:rPr>
              <a:t>Mô hình CNN kết hợp các lớp convolution, pooling và fully connected </a:t>
            </a:r>
            <a:r>
              <a:rPr lang="en-US" altLang="en-US" sz="3000" b="1">
                <a:latin typeface="Arial Bold" panose="020B0604020202090204" charset="0"/>
                <a:cs typeface="Arial Bold" panose="020B0604020202090204" charset="0"/>
              </a:rPr>
              <a:t>đ</a:t>
            </a:r>
            <a:r>
              <a:rPr lang="en-US" altLang="en-US" sz="3000" b="1">
                <a:latin typeface="Arial Bold" panose="020B0604020202090204" charset="0"/>
                <a:cs typeface="Arial Bold" panose="020B0604020202090204" charset="0"/>
              </a:rPr>
              <a:t>ể tối </a:t>
            </a:r>
            <a:r>
              <a:rPr lang="en-US" altLang="en-US" sz="3000" b="1">
                <a:latin typeface="Arial Bold" panose="020B0604020202090204" charset="0"/>
                <a:cs typeface="Arial Bold" panose="020B0604020202090204" charset="0"/>
              </a:rPr>
              <a:t>ư</a:t>
            </a:r>
            <a:r>
              <a:rPr lang="en-US" altLang="en-US" sz="3000" b="1">
                <a:latin typeface="Arial Bold" panose="020B0604020202090204" charset="0"/>
                <a:cs typeface="Arial Bold" panose="020B0604020202090204" charset="0"/>
              </a:rPr>
              <a:t>u hóa khả n</a:t>
            </a:r>
            <a:r>
              <a:rPr lang="en-US" altLang="en-US" sz="3000" b="1">
                <a:latin typeface="Arial Bold" panose="020B0604020202090204" charset="0"/>
                <a:cs typeface="Arial Bold" panose="020B0604020202090204" charset="0"/>
              </a:rPr>
              <a:t>ă</a:t>
            </a:r>
            <a:r>
              <a:rPr lang="en-US" altLang="en-US" sz="3000" b="1">
                <a:latin typeface="Arial Bold" panose="020B0604020202090204" charset="0"/>
                <a:cs typeface="Arial Bold" panose="020B0604020202090204" charset="0"/>
              </a:rPr>
              <a:t>ng nhận diện chữ viết tay.</a:t>
            </a:r>
            <a:endParaRPr lang="en-US" altLang="en-US" sz="3000" b="1">
              <a:latin typeface="Arial Bold" panose="020B0604020202090204" charset="0"/>
              <a:cs typeface="Arial Bold" panose="020B0604020202090204" charset="0"/>
            </a:endParaRPr>
          </a:p>
          <a:p>
            <a:pPr algn="just"/>
            <a:endParaRPr sz="3000" b="1">
              <a:latin typeface="Arial Bold" panose="020B0604020202090204" charset="0"/>
              <a:cs typeface="Arial Bold" panose="020B0604020202090204" charset="0"/>
            </a:endParaRPr>
          </a:p>
        </p:txBody>
      </p:sp>
      <p:sp>
        <p:nvSpPr>
          <p:cNvPr id="6" name="Text Box 5"/>
          <p:cNvSpPr txBox="1"/>
          <p:nvPr/>
        </p:nvSpPr>
        <p:spPr>
          <a:xfrm>
            <a:off x="304800" y="3390900"/>
            <a:ext cx="7680325" cy="2152650"/>
          </a:xfrm>
          <a:prstGeom prst="rect">
            <a:avLst/>
          </a:prstGeom>
        </p:spPr>
        <p:txBody>
          <a:bodyPr>
            <a:noAutofit/>
          </a:bodyPr>
          <a:p>
            <a:pPr marL="457200" indent="-457200" algn="just">
              <a:lnSpc>
                <a:spcPct val="100000"/>
              </a:lnSpc>
              <a:buFont typeface="Arial" panose="020B0604020202090204" pitchFamily="34" charset="0"/>
              <a:buChar char="•"/>
            </a:pPr>
            <a:endParaRPr sz="3200"/>
          </a:p>
        </p:txBody>
      </p:sp>
      <p:pic>
        <p:nvPicPr>
          <p:cNvPr id="5" name="Picture 4"/>
          <p:cNvPicPr/>
          <p:nvPr/>
        </p:nvPicPr>
        <p:blipFill>
          <a:blip r:embed="rId4"/>
          <a:stretch>
            <a:fillRect/>
          </a:stretch>
        </p:blipFill>
        <p:spPr>
          <a:xfrm>
            <a:off x="8488045" y="2705100"/>
            <a:ext cx="9799955" cy="6739255"/>
          </a:xfrm>
          <a:prstGeom prst="rect">
            <a:avLst/>
          </a:prstGeom>
        </p:spPr>
      </p:pic>
      <p:sp>
        <p:nvSpPr>
          <p:cNvPr id="9" name="Text Box 8"/>
          <p:cNvSpPr txBox="1"/>
          <p:nvPr/>
        </p:nvSpPr>
        <p:spPr>
          <a:xfrm>
            <a:off x="457200" y="3238500"/>
            <a:ext cx="7065645" cy="6492875"/>
          </a:xfrm>
          <a:prstGeom prst="rect">
            <a:avLst/>
          </a:prstGeom>
        </p:spPr>
        <p:txBody>
          <a:bodyPr wrap="square">
            <a:spAutoFit/>
          </a:bodyPr>
          <a:p>
            <a:pPr marL="914400" lvl="1" indent="-457200" algn="just">
              <a:buFont typeface="Arial" panose="020B0604020202090204" pitchFamily="34" charset="0"/>
              <a:buChar char="•"/>
            </a:pPr>
            <a:r>
              <a:rPr sz="3200"/>
              <a:t>Lớp Convolution: Phát hiện các đặc trưng cơ bản của chữ viết tay, như các nét thẳng, đường cong.</a:t>
            </a:r>
            <a:endParaRPr sz="3200"/>
          </a:p>
          <a:p>
            <a:pPr marL="914400" lvl="1" indent="-457200" algn="just">
              <a:buFont typeface="Arial" panose="020B0604020202090204" pitchFamily="34" charset="0"/>
              <a:buChar char="•"/>
            </a:pPr>
            <a:r>
              <a:rPr sz="3200"/>
              <a:t>Max Pooling: Giảm kích thước của ảnh sau mỗi lớp convolution, giúp giảm độ phức tạp của mô hình và tăng tốc quá trình tính toán.</a:t>
            </a:r>
            <a:endParaRPr sz="3200"/>
          </a:p>
          <a:p>
            <a:pPr marL="914400" lvl="1" indent="-457200" algn="just">
              <a:buFont typeface="Arial" panose="020B0604020202090204" pitchFamily="34" charset="0"/>
              <a:buChar char="•"/>
            </a:pPr>
            <a:r>
              <a:rPr sz="3200"/>
              <a:t>Fully Connected Layers: Kết nối các đặc trưng từ các lớp trước đó để phân loại chữ viết tay thành các chữ số từ 0 đến 9.</a:t>
            </a:r>
            <a:endParaRPr sz="32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1"/>
            <a:stretch>
              <a:fillRect t="-16703" b="-16703"/>
            </a:stretch>
          </a:blipFill>
        </p:spPr>
      </p:sp>
      <p:sp>
        <p:nvSpPr>
          <p:cNvPr id="3" name="Freeform 3"/>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2"/>
            <a:stretch>
              <a:fillRect/>
            </a:stretch>
          </a:blipFill>
        </p:spPr>
      </p:sp>
      <p:sp>
        <p:nvSpPr>
          <p:cNvPr id="207" name="TextBox 206"/>
          <p:cNvSpPr txBox="1"/>
          <p:nvPr/>
        </p:nvSpPr>
        <p:spPr>
          <a:xfrm>
            <a:off x="496824" y="764717"/>
            <a:ext cx="13280136" cy="706755"/>
          </a:xfrm>
          <a:prstGeom prst="rect">
            <a:avLst/>
          </a:prstGeom>
          <a:noFill/>
        </p:spPr>
        <p:txBody>
          <a:bodyPr wrap="square" rtlCol="0">
            <a:spAutoFit/>
          </a:bodyPr>
          <a:lstStyle/>
          <a:p>
            <a:r>
              <a:rPr lang="vi-VN" altLang="en-US" sz="4000" b="1">
                <a:solidFill>
                  <a:srgbClr val="FF6600"/>
                </a:solidFill>
                <a:latin typeface="Arial" panose="020B0604020202090204"/>
                <a:cs typeface="Arial" panose="020B0604020202090204"/>
              </a:rPr>
              <a:t>CÁC PHƯƠNG PHÁP VÀ TRIỂN </a:t>
            </a:r>
            <a:r>
              <a:rPr lang="vi-VN" altLang="en-US" sz="4000" b="1">
                <a:solidFill>
                  <a:srgbClr val="FF6600"/>
                </a:solidFill>
                <a:latin typeface="Arial" panose="020B0604020202090204"/>
                <a:cs typeface="Arial" panose="020B0604020202090204"/>
              </a:rPr>
              <a:t>KHAI</a:t>
            </a:r>
            <a:endParaRPr lang="vi-VN" altLang="en-US" sz="4000" b="1">
              <a:solidFill>
                <a:srgbClr val="FF6600"/>
              </a:solidFill>
              <a:latin typeface="Arial" panose="020B0604020202090204"/>
              <a:cs typeface="Arial" panose="020B0604020202090204"/>
            </a:endParaRPr>
          </a:p>
        </p:txBody>
      </p:sp>
      <p:pic>
        <p:nvPicPr>
          <p:cNvPr id="208" name="Picture 207" descr="Dai Nam [PPT] Template 15.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4" name="Text Box 3"/>
          <p:cNvSpPr txBox="1"/>
          <p:nvPr/>
        </p:nvSpPr>
        <p:spPr>
          <a:xfrm>
            <a:off x="838200" y="2324100"/>
            <a:ext cx="17113885" cy="2069465"/>
          </a:xfrm>
          <a:prstGeom prst="rect">
            <a:avLst/>
          </a:prstGeom>
        </p:spPr>
        <p:txBody>
          <a:bodyPr>
            <a:noAutofit/>
          </a:bodyPr>
          <a:p>
            <a:pPr marL="457200" indent="-457200" algn="just">
              <a:lnSpc>
                <a:spcPct val="150000"/>
              </a:lnSpc>
              <a:buFont typeface="Arial" panose="020B0604020202090204" pitchFamily="34" charset="0"/>
              <a:buChar char="•"/>
            </a:pPr>
            <a:r>
              <a:rPr lang="en-US" altLang="en-US" sz="3200">
                <a:latin typeface="Arial" panose="020B0604020202090204" pitchFamily="34" charset="0"/>
                <a:cs typeface="Arial" panose="020B0604020202090204" pitchFamily="34" charset="0"/>
              </a:rPr>
              <a:t>Chuẩn bị dữ liệu: Bộ dữ liệu MNIST </a:t>
            </a:r>
            <a:r>
              <a:rPr lang="en-US" altLang="en-US" sz="3200">
                <a:latin typeface="Arial" panose="020B0604020202090204" pitchFamily="34" charset="0"/>
                <a:cs typeface="Arial" panose="020B0604020202090204" pitchFamily="34" charset="0"/>
              </a:rPr>
              <a:t>đư</a:t>
            </a:r>
            <a:r>
              <a:rPr lang="en-US" altLang="en-US" sz="3200">
                <a:latin typeface="Arial" panose="020B0604020202090204" pitchFamily="34" charset="0"/>
                <a:cs typeface="Arial" panose="020B0604020202090204" pitchFamily="34" charset="0"/>
              </a:rPr>
              <a:t>ợc tải về và tiền xử l</a:t>
            </a:r>
            <a:r>
              <a:rPr lang="en-US" altLang="en-US" sz="3200">
                <a:latin typeface="Arial" panose="020B0604020202090204" pitchFamily="34" charset="0"/>
                <a:cs typeface="Arial" panose="020B0604020202090204" pitchFamily="34" charset="0"/>
              </a:rPr>
              <a:t>ý</a:t>
            </a:r>
            <a:r>
              <a:rPr lang="en-US" altLang="en-US" sz="3200">
                <a:latin typeface="Arial" panose="020B0604020202090204" pitchFamily="34" charset="0"/>
                <a:cs typeface="Arial" panose="020B0604020202090204" pitchFamily="34" charset="0"/>
              </a:rPr>
              <a:t> </a:t>
            </a:r>
            <a:endParaRPr lang="en-US" altLang="en-US" sz="3200">
              <a:latin typeface="Arial" panose="020B0604020202090204" pitchFamily="34" charset="0"/>
              <a:cs typeface="Arial" panose="020B0604020202090204" pitchFamily="34" charset="0"/>
            </a:endParaRPr>
          </a:p>
          <a:p>
            <a:pPr marL="457200" indent="-457200" algn="just">
              <a:lnSpc>
                <a:spcPct val="150000"/>
              </a:lnSpc>
              <a:buFont typeface="Arial" panose="020B0604020202090204" pitchFamily="34" charset="0"/>
              <a:buChar char="•"/>
            </a:pPr>
            <a:r>
              <a:rPr lang="en-US" altLang="en-US" sz="3200">
                <a:latin typeface="Arial" panose="020B0604020202090204" pitchFamily="34" charset="0"/>
                <a:cs typeface="Arial" panose="020B0604020202090204" pitchFamily="34" charset="0"/>
              </a:rPr>
              <a:t>Xây dựng mô hình: Xây dựng mô hình CNN với các lớp convolution, pooling, và fully connected.</a:t>
            </a:r>
            <a:endParaRPr lang="en-US" altLang="en-US" sz="3200">
              <a:latin typeface="Arial" panose="020B0604020202090204" pitchFamily="34" charset="0"/>
              <a:cs typeface="Arial" panose="020B0604020202090204" pitchFamily="34" charset="0"/>
            </a:endParaRPr>
          </a:p>
          <a:p>
            <a:pPr marL="457200" indent="-457200" algn="just">
              <a:lnSpc>
                <a:spcPct val="150000"/>
              </a:lnSpc>
              <a:buFont typeface="Arial" panose="020B0604020202090204" pitchFamily="34" charset="0"/>
              <a:buChar char="•"/>
            </a:pPr>
            <a:r>
              <a:rPr lang="en-US" altLang="en-US" sz="3200">
                <a:latin typeface="Arial" panose="020B0604020202090204" pitchFamily="34" charset="0"/>
                <a:cs typeface="Arial" panose="020B0604020202090204" pitchFamily="34" charset="0"/>
              </a:rPr>
              <a:t>Huấn luyện mô hình: Mô hình </a:t>
            </a:r>
            <a:r>
              <a:rPr lang="en-US" altLang="en-US" sz="3200">
                <a:latin typeface="Arial" panose="020B0604020202090204" pitchFamily="34" charset="0"/>
                <a:cs typeface="Arial" panose="020B0604020202090204" pitchFamily="34" charset="0"/>
              </a:rPr>
              <a:t>đư</a:t>
            </a:r>
            <a:r>
              <a:rPr lang="en-US" altLang="en-US" sz="3200">
                <a:latin typeface="Arial" panose="020B0604020202090204" pitchFamily="34" charset="0"/>
                <a:cs typeface="Arial" panose="020B0604020202090204" pitchFamily="34" charset="0"/>
              </a:rPr>
              <a:t>ợc huấn luyện trên bộ dữ liệu MNIST trong khoảng 10 epochs, sử dụng Adam optimizer và cross-entropy loss.</a:t>
            </a:r>
            <a:endParaRPr lang="en-US" altLang="en-US" sz="3200">
              <a:latin typeface="Arial" panose="020B0604020202090204" pitchFamily="34" charset="0"/>
              <a:cs typeface="Arial" panose="020B0604020202090204" pitchFamily="34" charset="0"/>
            </a:endParaRPr>
          </a:p>
          <a:p>
            <a:pPr marL="457200" indent="-457200" algn="just">
              <a:lnSpc>
                <a:spcPct val="150000"/>
              </a:lnSpc>
              <a:buFont typeface="Arial" panose="020B0604020202090204" pitchFamily="34" charset="0"/>
              <a:buChar char="•"/>
            </a:pP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ánh giá mô hình: Sau khi huấn luyện, mô hình sẽ </a:t>
            </a:r>
            <a:r>
              <a:rPr lang="en-US" altLang="en-US" sz="3200">
                <a:latin typeface="Arial" panose="020B0604020202090204" pitchFamily="34" charset="0"/>
                <a:cs typeface="Arial" panose="020B0604020202090204" pitchFamily="34" charset="0"/>
              </a:rPr>
              <a:t>đư</a:t>
            </a:r>
            <a:r>
              <a:rPr lang="en-US" altLang="en-US" sz="3200">
                <a:latin typeface="Arial" panose="020B0604020202090204" pitchFamily="34" charset="0"/>
                <a:cs typeface="Arial" panose="020B0604020202090204" pitchFamily="34" charset="0"/>
              </a:rPr>
              <a:t>ợc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ánh giá trên tập kiểm tra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ể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o l</a:t>
            </a:r>
            <a:r>
              <a:rPr lang="en-US" altLang="en-US" sz="3200">
                <a:latin typeface="Arial" panose="020B0604020202090204" pitchFamily="34" charset="0"/>
                <a:cs typeface="Arial" panose="020B0604020202090204" pitchFamily="34" charset="0"/>
              </a:rPr>
              <a:t>ư</a:t>
            </a:r>
            <a:r>
              <a:rPr lang="en-US" altLang="en-US" sz="3200">
                <a:latin typeface="Arial" panose="020B0604020202090204" pitchFamily="34" charset="0"/>
                <a:cs typeface="Arial" panose="020B0604020202090204" pitchFamily="34" charset="0"/>
              </a:rPr>
              <a:t>ờng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ộ chính xác và khả n</a:t>
            </a:r>
            <a:r>
              <a:rPr lang="en-US" altLang="en-US" sz="3200">
                <a:latin typeface="Arial" panose="020B0604020202090204" pitchFamily="34" charset="0"/>
                <a:cs typeface="Arial" panose="020B0604020202090204" pitchFamily="34" charset="0"/>
              </a:rPr>
              <a:t>ă</a:t>
            </a:r>
            <a:r>
              <a:rPr lang="en-US" altLang="en-US" sz="3200">
                <a:latin typeface="Arial" panose="020B0604020202090204" pitchFamily="34" charset="0"/>
                <a:cs typeface="Arial" panose="020B0604020202090204" pitchFamily="34" charset="0"/>
              </a:rPr>
              <a:t>ng tổng quát.</a:t>
            </a:r>
            <a:endParaRPr lang="en-US" altLang="en-US" sz="3200">
              <a:latin typeface="Arial" panose="020B0604020202090204" pitchFamily="34" charset="0"/>
              <a:cs typeface="Arial" panose="020B0604020202090204" pitchFamily="34" charset="0"/>
            </a:endParaRPr>
          </a:p>
          <a:p>
            <a:pPr marL="457200" indent="-457200" algn="just">
              <a:lnSpc>
                <a:spcPct val="150000"/>
              </a:lnSpc>
              <a:buFont typeface="Arial" panose="020B0604020202090204" pitchFamily="34" charset="0"/>
              <a:buChar char="•"/>
            </a:pPr>
            <a:r>
              <a:rPr lang="en-US" altLang="en-US" sz="3200">
                <a:latin typeface="Arial" panose="020B0604020202090204" pitchFamily="34" charset="0"/>
                <a:cs typeface="Arial" panose="020B0604020202090204" pitchFamily="34" charset="0"/>
              </a:rPr>
              <a:t>Triển khai nhận diện: Xử l</a:t>
            </a:r>
            <a:r>
              <a:rPr lang="en-US" altLang="en-US" sz="3200">
                <a:latin typeface="Arial" panose="020B0604020202090204" pitchFamily="34" charset="0"/>
                <a:cs typeface="Arial" panose="020B0604020202090204" pitchFamily="34" charset="0"/>
              </a:rPr>
              <a:t>ý</a:t>
            </a:r>
            <a:r>
              <a:rPr lang="en-US" altLang="en-US" sz="3200">
                <a:latin typeface="Arial" panose="020B0604020202090204" pitchFamily="34" charset="0"/>
                <a:cs typeface="Arial" panose="020B0604020202090204" pitchFamily="34" charset="0"/>
              </a:rPr>
              <a:t> ảnh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ầu vào và dự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oán chữ số.</a:t>
            </a:r>
            <a:endParaRPr lang="en-US" altLang="en-US" sz="3200">
              <a:latin typeface="Arial" panose="020B0604020202090204" pitchFamily="34" charset="0"/>
              <a:cs typeface="Arial" panose="020B0604020202090204" pitchFamily="34" charset="0"/>
            </a:endParaRPr>
          </a:p>
          <a:p>
            <a:pPr marL="457200" indent="-457200" algn="just">
              <a:lnSpc>
                <a:spcPct val="150000"/>
              </a:lnSpc>
              <a:buFont typeface="Arial" panose="020B0604020202090204" pitchFamily="34" charset="0"/>
              <a:buChar char="•"/>
            </a:pPr>
            <a:endParaRPr lang="en-US" altLang="en-US" sz="3200">
              <a:latin typeface="Arial" panose="020B0604020202090204" pitchFamily="34" charset="0"/>
              <a:cs typeface="Arial" panose="020B0604020202090204" pitchFamily="34" charset="0"/>
            </a:endParaRPr>
          </a:p>
          <a:p>
            <a:pPr marL="457200" indent="-457200" algn="just">
              <a:lnSpc>
                <a:spcPct val="150000"/>
              </a:lnSpc>
              <a:buFont typeface="Arial" panose="020B0604020202090204" pitchFamily="34" charset="0"/>
              <a:buChar char="•"/>
            </a:pPr>
            <a:endParaRPr lang="en-US" altLang="en-US" sz="3200">
              <a:latin typeface="Arial" panose="020B0604020202090204" pitchFamily="34" charset="0"/>
              <a:cs typeface="Arial" panose="020B060402020209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1"/>
            <a:stretch>
              <a:fillRect t="-16703" b="-16703"/>
            </a:stretch>
          </a:blipFill>
        </p:spPr>
      </p:sp>
      <p:sp>
        <p:nvSpPr>
          <p:cNvPr id="3" name="Freeform 3"/>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2"/>
            <a:stretch>
              <a:fillRect/>
            </a:stretch>
          </a:blipFill>
        </p:spPr>
      </p:sp>
      <p:sp>
        <p:nvSpPr>
          <p:cNvPr id="207" name="TextBox 206"/>
          <p:cNvSpPr txBox="1"/>
          <p:nvPr/>
        </p:nvSpPr>
        <p:spPr>
          <a:xfrm>
            <a:off x="496824" y="764717"/>
            <a:ext cx="13280136" cy="706755"/>
          </a:xfrm>
          <a:prstGeom prst="rect">
            <a:avLst/>
          </a:prstGeom>
          <a:noFill/>
        </p:spPr>
        <p:txBody>
          <a:bodyPr wrap="square" rtlCol="0">
            <a:spAutoFit/>
          </a:bodyPr>
          <a:lstStyle/>
          <a:p>
            <a:r>
              <a:rPr lang="vi-VN" altLang="en-US" sz="4000" b="1">
                <a:solidFill>
                  <a:srgbClr val="FF6600"/>
                </a:solidFill>
                <a:latin typeface="Arial" panose="020B0604020202090204"/>
                <a:cs typeface="Arial" panose="020B0604020202090204"/>
              </a:rPr>
              <a:t>BỘ DỮ </a:t>
            </a:r>
            <a:r>
              <a:rPr lang="vi-VN" altLang="en-US" sz="4000" b="1">
                <a:solidFill>
                  <a:srgbClr val="FF6600"/>
                </a:solidFill>
                <a:latin typeface="Arial" panose="020B0604020202090204"/>
                <a:cs typeface="Arial" panose="020B0604020202090204"/>
              </a:rPr>
              <a:t>LIỆU </a:t>
            </a:r>
            <a:endParaRPr lang="vi-VN" altLang="en-US" sz="4000" b="1">
              <a:solidFill>
                <a:srgbClr val="FF6600"/>
              </a:solidFill>
              <a:latin typeface="Arial" panose="020B0604020202090204"/>
              <a:cs typeface="Arial" panose="020B0604020202090204"/>
            </a:endParaRPr>
          </a:p>
        </p:txBody>
      </p:sp>
      <p:pic>
        <p:nvPicPr>
          <p:cNvPr id="208" name="Picture 207" descr="Dai Nam [PPT] Template 15.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pic>
        <p:nvPicPr>
          <p:cNvPr id="4" name="Picture 3"/>
          <p:cNvPicPr/>
          <p:nvPr/>
        </p:nvPicPr>
        <p:blipFill>
          <a:blip r:embed="rId4"/>
          <a:stretch>
            <a:fillRect/>
          </a:stretch>
        </p:blipFill>
        <p:spPr>
          <a:xfrm>
            <a:off x="9372600" y="2705100"/>
            <a:ext cx="8667750" cy="6379845"/>
          </a:xfrm>
          <a:prstGeom prst="rect">
            <a:avLst/>
          </a:prstGeom>
        </p:spPr>
      </p:pic>
      <p:sp>
        <p:nvSpPr>
          <p:cNvPr id="5" name="Text Box 4"/>
          <p:cNvSpPr txBox="1"/>
          <p:nvPr/>
        </p:nvSpPr>
        <p:spPr>
          <a:xfrm>
            <a:off x="533400" y="2476500"/>
            <a:ext cx="8462645" cy="2614930"/>
          </a:xfrm>
          <a:prstGeom prst="rect">
            <a:avLst/>
          </a:prstGeom>
        </p:spPr>
        <p:txBody>
          <a:bodyPr wrap="square">
            <a:spAutoFit/>
          </a:bodyPr>
          <a:p>
            <a:pPr algn="l"/>
            <a:r>
              <a:rPr sz="3600" b="1">
                <a:latin typeface="Arial Bold" panose="020B0604020202090204" charset="0"/>
                <a:cs typeface="Arial Bold" panose="020B0604020202090204" charset="0"/>
              </a:rPr>
              <a:t>MNIST Dataset:</a:t>
            </a:r>
            <a:endParaRPr sz="3600" b="1">
              <a:latin typeface="Arial Bold" panose="020B0604020202090204" charset="0"/>
              <a:cs typeface="Arial Bold" panose="020B0604020202090204" charset="0"/>
            </a:endParaRPr>
          </a:p>
          <a:p>
            <a:pPr marL="457200" indent="-457200">
              <a:buFont typeface="Arial" panose="020B0604020202090204" pitchFamily="34" charset="0"/>
              <a:buChar char="•"/>
            </a:pPr>
            <a:r>
              <a:rPr lang="en-US" altLang="en-US" sz="3200">
                <a:latin typeface="Arial" panose="020B0604020202090204" pitchFamily="34" charset="0"/>
                <a:cs typeface="Arial" panose="020B0604020202090204" pitchFamily="34" charset="0"/>
              </a:rPr>
              <a:t>70.000 ảnh: 60.000 (huấn luyện) + 10.000 (kiểm tra).</a:t>
            </a:r>
            <a:endParaRPr lang="en-US" altLang="en-US" sz="3200">
              <a:latin typeface="Arial" panose="020B0604020202090204" pitchFamily="34" charset="0"/>
              <a:cs typeface="Arial" panose="020B0604020202090204" pitchFamily="34" charset="0"/>
            </a:endParaRPr>
          </a:p>
          <a:p>
            <a:pPr marL="457200" indent="-457200">
              <a:buFont typeface="Arial" panose="020B0604020202090204" pitchFamily="34" charset="0"/>
              <a:buChar char="•"/>
            </a:pPr>
            <a:r>
              <a:rPr lang="en-US" altLang="en-US" sz="3200">
                <a:latin typeface="Arial" panose="020B0604020202090204" pitchFamily="34" charset="0"/>
                <a:cs typeface="Arial" panose="020B0604020202090204" pitchFamily="34" charset="0"/>
              </a:rPr>
              <a:t>Ảnh xám, kích th</a:t>
            </a:r>
            <a:r>
              <a:rPr lang="en-US" altLang="en-US" sz="3200">
                <a:latin typeface="Arial" panose="020B0604020202090204" pitchFamily="34" charset="0"/>
                <a:cs typeface="Arial" panose="020B0604020202090204" pitchFamily="34" charset="0"/>
              </a:rPr>
              <a:t>ư</a:t>
            </a:r>
            <a:r>
              <a:rPr lang="en-US" altLang="en-US" sz="3200">
                <a:latin typeface="Arial" panose="020B0604020202090204" pitchFamily="34" charset="0"/>
                <a:cs typeface="Arial" panose="020B0604020202090204" pitchFamily="34" charset="0"/>
              </a:rPr>
              <a:t>ớc 28x28 pixel.</a:t>
            </a:r>
            <a:endParaRPr lang="en-US" altLang="en-US" sz="3200">
              <a:latin typeface="Arial" panose="020B0604020202090204" pitchFamily="34" charset="0"/>
              <a:cs typeface="Arial" panose="020B0604020202090204" pitchFamily="34" charset="0"/>
            </a:endParaRPr>
          </a:p>
          <a:p>
            <a:pPr marL="457200" indent="-457200">
              <a:buFont typeface="Arial" panose="020B0604020202090204" pitchFamily="34" charset="0"/>
              <a:buChar char="•"/>
            </a:pPr>
            <a:r>
              <a:rPr lang="en-US" altLang="en-US" sz="3200">
                <a:latin typeface="Arial" panose="020B0604020202090204" pitchFamily="34" charset="0"/>
                <a:cs typeface="Arial" panose="020B0604020202090204" pitchFamily="34" charset="0"/>
              </a:rPr>
              <a:t>10 lớp: các chữ số từ 0 </a:t>
            </a:r>
            <a:r>
              <a:rPr lang="en-US" altLang="en-US" sz="3200">
                <a:latin typeface="Arial" panose="020B0604020202090204" pitchFamily="34" charset="0"/>
                <a:cs typeface="Arial" panose="020B0604020202090204" pitchFamily="34" charset="0"/>
              </a:rPr>
              <a:t>đ</a:t>
            </a:r>
            <a:r>
              <a:rPr lang="en-US" altLang="en-US" sz="3200">
                <a:latin typeface="Arial" panose="020B0604020202090204" pitchFamily="34" charset="0"/>
                <a:cs typeface="Arial" panose="020B0604020202090204" pitchFamily="34" charset="0"/>
              </a:rPr>
              <a:t>ến 9.</a:t>
            </a:r>
            <a:endParaRPr lang="en-US" altLang="en-US" sz="3200">
              <a:latin typeface="Arial" panose="020B0604020202090204" pitchFamily="34" charset="0"/>
              <a:cs typeface="Arial" panose="020B0604020202090204" pitchFamily="34" charset="0"/>
            </a:endParaRPr>
          </a:p>
        </p:txBody>
      </p:sp>
      <p:sp>
        <p:nvSpPr>
          <p:cNvPr id="7" name="Text Box 6"/>
          <p:cNvSpPr txBox="1"/>
          <p:nvPr/>
        </p:nvSpPr>
        <p:spPr>
          <a:xfrm>
            <a:off x="609600" y="5091430"/>
            <a:ext cx="8534400" cy="906780"/>
          </a:xfrm>
          <a:prstGeom prst="rect">
            <a:avLst/>
          </a:prstGeom>
        </p:spPr>
        <p:txBody>
          <a:bodyPr>
            <a:noAutofit/>
          </a:bodyPr>
          <a:p>
            <a:r>
              <a:rPr lang="en-US" altLang="en-US" sz="3200"/>
              <a:t>Tiền xử l</a:t>
            </a:r>
            <a:r>
              <a:rPr lang="en-US" altLang="en-US" sz="3200"/>
              <a:t>ý</a:t>
            </a:r>
            <a:r>
              <a:rPr lang="en-US" altLang="en-US" sz="3200"/>
              <a:t>:</a:t>
            </a:r>
            <a:endParaRPr lang="en-US" altLang="en-US" sz="3200"/>
          </a:p>
          <a:p>
            <a:pPr marL="457200" indent="-457200">
              <a:buFont typeface="Arial" panose="020B0604020202090204" pitchFamily="34" charset="0"/>
              <a:buChar char="•"/>
            </a:pPr>
            <a:r>
              <a:rPr lang="en-US" altLang="en-US" sz="3200"/>
              <a:t>Chuyển ảnh thành tensor và chuẩn hóa các giá trị pixel trong khoảng [-1, 1].</a:t>
            </a:r>
            <a:endParaRPr lang="en-US" altLang="en-US" sz="3200"/>
          </a:p>
          <a:p>
            <a:r>
              <a:rPr lang="en-US" altLang="en-US" sz="3200"/>
              <a:t>DataLoader:</a:t>
            </a:r>
            <a:endParaRPr lang="en-US" altLang="en-US" sz="3200"/>
          </a:p>
          <a:p>
            <a:pPr marL="457200" indent="-457200">
              <a:buFont typeface="Arial" panose="020B0604020202090204" pitchFamily="34" charset="0"/>
              <a:buChar char="•"/>
            </a:pPr>
            <a:r>
              <a:rPr lang="en-US" altLang="en-US" sz="3200"/>
              <a:t>Chia dữ liệu thành các batch và xáo trộn trong tập huấn luyện </a:t>
            </a:r>
            <a:r>
              <a:rPr lang="en-US" altLang="en-US" sz="3200"/>
              <a:t>đ</a:t>
            </a:r>
            <a:r>
              <a:rPr lang="en-US" altLang="en-US" sz="3200"/>
              <a:t>ể cải thiện quá trình học.</a:t>
            </a:r>
            <a:endParaRPr lang="en-US" altLang="en-US" sz="3200"/>
          </a:p>
          <a:p>
            <a:r>
              <a:rPr lang="vi-VN" altLang="en-US" sz="3200"/>
              <a:t>=&gt;</a:t>
            </a:r>
            <a:r>
              <a:rPr lang="en-US" altLang="en-US" sz="3200">
                <a:solidFill>
                  <a:srgbClr val="FF0000"/>
                </a:solidFill>
              </a:rPr>
              <a:t>Bộ dữ liệu chuẩn, dùng rộng rãi cho các mô hình học máy, </a:t>
            </a:r>
            <a:r>
              <a:rPr lang="en-US" altLang="en-US" sz="3200">
                <a:solidFill>
                  <a:srgbClr val="FF0000"/>
                </a:solidFill>
              </a:rPr>
              <a:t>đ</a:t>
            </a:r>
            <a:r>
              <a:rPr lang="en-US" altLang="en-US" sz="3200">
                <a:solidFill>
                  <a:srgbClr val="FF0000"/>
                </a:solidFill>
              </a:rPr>
              <a:t>ặc biệt là mô hình CNN.</a:t>
            </a:r>
            <a:endParaRPr lang="en-US" altLang="en-US" sz="3200"/>
          </a:p>
          <a:p>
            <a:endParaRPr lang="en-US" altLang="en-US" sz="1600"/>
          </a:p>
          <a:p>
            <a:r>
              <a:rPr sz="1600"/>
              <a:t> </a:t>
            </a:r>
            <a:endParaRPr lang="vi-VN" sz="16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635852"/>
            <a:ext cx="18288000" cy="651148"/>
          </a:xfrm>
          <a:custGeom>
            <a:avLst/>
            <a:gdLst/>
            <a:ahLst/>
            <a:cxnLst/>
            <a:rect l="l" t="t" r="r" b="b"/>
            <a:pathLst>
              <a:path w="18288000" h="651148">
                <a:moveTo>
                  <a:pt x="0" y="0"/>
                </a:moveTo>
                <a:lnTo>
                  <a:pt x="18288000" y="0"/>
                </a:lnTo>
                <a:lnTo>
                  <a:pt x="18288000" y="651148"/>
                </a:lnTo>
                <a:lnTo>
                  <a:pt x="0" y="651148"/>
                </a:lnTo>
                <a:lnTo>
                  <a:pt x="0" y="0"/>
                </a:lnTo>
                <a:close/>
              </a:path>
            </a:pathLst>
          </a:custGeom>
          <a:blipFill>
            <a:blip r:embed="rId1"/>
            <a:stretch>
              <a:fillRect t="-16703" b="-16703"/>
            </a:stretch>
          </a:blipFill>
        </p:spPr>
      </p:sp>
      <p:sp>
        <p:nvSpPr>
          <p:cNvPr id="3" name="Freeform 3"/>
          <p:cNvSpPr/>
          <p:nvPr/>
        </p:nvSpPr>
        <p:spPr>
          <a:xfrm>
            <a:off x="15468600" y="237058"/>
            <a:ext cx="2057400" cy="1763204"/>
          </a:xfrm>
          <a:custGeom>
            <a:avLst/>
            <a:gdLst/>
            <a:ahLst/>
            <a:cxnLst/>
            <a:rect l="l" t="t" r="r" b="b"/>
            <a:pathLst>
              <a:path w="947177" h="859563">
                <a:moveTo>
                  <a:pt x="0" y="0"/>
                </a:moveTo>
                <a:lnTo>
                  <a:pt x="947177" y="0"/>
                </a:lnTo>
                <a:lnTo>
                  <a:pt x="947177" y="859563"/>
                </a:lnTo>
                <a:lnTo>
                  <a:pt x="0" y="859563"/>
                </a:lnTo>
                <a:lnTo>
                  <a:pt x="0" y="0"/>
                </a:lnTo>
                <a:close/>
              </a:path>
            </a:pathLst>
          </a:custGeom>
          <a:blipFill>
            <a:blip r:embed="rId2"/>
            <a:stretch>
              <a:fillRect/>
            </a:stretch>
          </a:blipFill>
        </p:spPr>
      </p:sp>
      <p:sp>
        <p:nvSpPr>
          <p:cNvPr id="207" name="TextBox 206"/>
          <p:cNvSpPr txBox="1"/>
          <p:nvPr/>
        </p:nvSpPr>
        <p:spPr>
          <a:xfrm>
            <a:off x="496824" y="764717"/>
            <a:ext cx="13280136" cy="706755"/>
          </a:xfrm>
          <a:prstGeom prst="rect">
            <a:avLst/>
          </a:prstGeom>
          <a:noFill/>
        </p:spPr>
        <p:txBody>
          <a:bodyPr wrap="square" rtlCol="0">
            <a:spAutoFit/>
          </a:bodyPr>
          <a:lstStyle/>
          <a:p>
            <a:r>
              <a:rPr lang="vi-VN" altLang="en-US" sz="4000" b="1">
                <a:solidFill>
                  <a:srgbClr val="FF6600"/>
                </a:solidFill>
                <a:latin typeface="Arial" panose="020B0604020202090204"/>
                <a:cs typeface="Arial" panose="020B0604020202090204"/>
              </a:rPr>
              <a:t>KẾT QUẢ MONG </a:t>
            </a:r>
            <a:r>
              <a:rPr lang="vi-VN" altLang="en-US" sz="4000" b="1">
                <a:solidFill>
                  <a:srgbClr val="FF6600"/>
                </a:solidFill>
                <a:latin typeface="Arial" panose="020B0604020202090204"/>
                <a:cs typeface="Arial" panose="020B0604020202090204"/>
              </a:rPr>
              <a:t>MUỐN</a:t>
            </a:r>
            <a:endParaRPr lang="vi-VN" altLang="en-US" sz="4000" b="1">
              <a:solidFill>
                <a:srgbClr val="FF6600"/>
              </a:solidFill>
              <a:latin typeface="Arial" panose="020B0604020202090204"/>
              <a:cs typeface="Arial" panose="020B0604020202090204"/>
            </a:endParaRPr>
          </a:p>
        </p:txBody>
      </p:sp>
      <p:pic>
        <p:nvPicPr>
          <p:cNvPr id="208" name="Picture 207" descr="Dai Nam [PPT] Template 15.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3400" y="1714500"/>
            <a:ext cx="12681785" cy="37785"/>
          </a:xfrm>
          <a:prstGeom prst="rect">
            <a:avLst/>
          </a:prstGeom>
        </p:spPr>
      </p:pic>
      <p:sp>
        <p:nvSpPr>
          <p:cNvPr id="5" name="Text Box 4"/>
          <p:cNvSpPr txBox="1"/>
          <p:nvPr/>
        </p:nvSpPr>
        <p:spPr>
          <a:xfrm>
            <a:off x="838200" y="2247900"/>
            <a:ext cx="9854565" cy="1838960"/>
          </a:xfrm>
          <a:prstGeom prst="rect">
            <a:avLst/>
          </a:prstGeom>
        </p:spPr>
        <p:txBody>
          <a:bodyPr>
            <a:noAutofit/>
          </a:bodyPr>
          <a:p>
            <a:pPr algn="just"/>
            <a:endParaRPr sz="3000"/>
          </a:p>
          <a:p>
            <a:pPr algn="just"/>
            <a:endParaRPr sz="3000"/>
          </a:p>
        </p:txBody>
      </p:sp>
      <p:sp>
        <p:nvSpPr>
          <p:cNvPr id="8" name="Text Box 7"/>
          <p:cNvSpPr txBox="1"/>
          <p:nvPr/>
        </p:nvSpPr>
        <p:spPr>
          <a:xfrm>
            <a:off x="951230" y="3973830"/>
            <a:ext cx="9853930" cy="2077085"/>
          </a:xfrm>
          <a:prstGeom prst="rect">
            <a:avLst/>
          </a:prstGeom>
        </p:spPr>
        <p:txBody>
          <a:bodyPr>
            <a:noAutofit/>
          </a:bodyPr>
          <a:p>
            <a:endParaRPr sz="3000"/>
          </a:p>
        </p:txBody>
      </p:sp>
      <p:sp>
        <p:nvSpPr>
          <p:cNvPr id="4" name="Text Box 3"/>
          <p:cNvSpPr txBox="1"/>
          <p:nvPr/>
        </p:nvSpPr>
        <p:spPr>
          <a:xfrm>
            <a:off x="204470" y="2247900"/>
            <a:ext cx="7828915" cy="7053580"/>
          </a:xfrm>
          <a:prstGeom prst="rect">
            <a:avLst/>
          </a:prstGeom>
        </p:spPr>
        <p:txBody>
          <a:bodyPr>
            <a:noAutofit/>
          </a:bodyPr>
          <a:p>
            <a:pPr marL="457200" indent="-457200">
              <a:buFont typeface="Arial" panose="020B0604020202090204" pitchFamily="34" charset="0"/>
              <a:buChar char="•"/>
            </a:pPr>
            <a:r>
              <a:rPr lang="en-US" altLang="en-US" sz="3200"/>
              <a:t>Mục tiêu: </a:t>
            </a:r>
            <a:r>
              <a:rPr lang="en-US" altLang="en-US" sz="3200"/>
              <a:t>Đạt </a:t>
            </a:r>
            <a:r>
              <a:rPr lang="en-US" altLang="en-US" sz="3200"/>
              <a:t>độ chính xác trên </a:t>
            </a:r>
            <a:r>
              <a:rPr lang="vi-VN" altLang="en-US" sz="3200"/>
              <a:t>99</a:t>
            </a:r>
            <a:r>
              <a:rPr lang="en-US" altLang="en-US" sz="3200"/>
              <a:t>% trên tập kiểm tra, thể hiện khả n</a:t>
            </a:r>
            <a:r>
              <a:rPr lang="en-US" altLang="en-US" sz="3200"/>
              <a:t>ă</a:t>
            </a:r>
            <a:r>
              <a:rPr lang="en-US" altLang="en-US" sz="3200"/>
              <a:t>ng nhận diện chính xác chữ viết tay.</a:t>
            </a:r>
            <a:endParaRPr lang="en-US" altLang="en-US" sz="3200"/>
          </a:p>
          <a:p>
            <a:pPr marL="457200" indent="-457200">
              <a:buFont typeface="Arial" panose="020B0604020202090204" pitchFamily="34" charset="0"/>
              <a:buChar char="•"/>
            </a:pPr>
            <a:r>
              <a:rPr lang="en-US" altLang="en-US" sz="3200"/>
              <a:t>Quá trình huấn luyện: 10 epochs </a:t>
            </a:r>
            <a:r>
              <a:rPr lang="en-US" altLang="en-US" sz="3200"/>
              <a:t>đ</a:t>
            </a:r>
            <a:r>
              <a:rPr lang="en-US" altLang="en-US" sz="3200"/>
              <a:t>ể tối </a:t>
            </a:r>
            <a:r>
              <a:rPr lang="en-US" altLang="en-US" sz="3200"/>
              <a:t>ư</a:t>
            </a:r>
            <a:r>
              <a:rPr lang="en-US" altLang="en-US" sz="3200"/>
              <a:t>u hóa mô hình, theo d</a:t>
            </a:r>
            <a:r>
              <a:rPr lang="en-US" altLang="en-US" sz="3200"/>
              <a:t>õ</a:t>
            </a:r>
            <a:r>
              <a:rPr lang="en-US" altLang="en-US" sz="3200"/>
              <a:t>i loss và accuracy trong suốt quá trình huấn luyện.</a:t>
            </a:r>
            <a:endParaRPr lang="en-US" altLang="en-US" sz="3200"/>
          </a:p>
          <a:p>
            <a:pPr marL="457200" indent="-457200">
              <a:buFont typeface="Arial" panose="020B0604020202090204" pitchFamily="34" charset="0"/>
              <a:buChar char="•"/>
            </a:pPr>
            <a:r>
              <a:rPr lang="en-US" altLang="en-US" sz="3200"/>
              <a:t>Đ</a:t>
            </a:r>
            <a:r>
              <a:rPr lang="en-US" altLang="en-US" sz="3200"/>
              <a:t>ánh giá: Kiểm tra mô hình trên tập kiểm tra </a:t>
            </a:r>
            <a:r>
              <a:rPr lang="en-US" altLang="en-US" sz="3200"/>
              <a:t>đ</a:t>
            </a:r>
            <a:r>
              <a:rPr lang="en-US" altLang="en-US" sz="3200"/>
              <a:t>ể </a:t>
            </a:r>
            <a:r>
              <a:rPr lang="en-US" altLang="en-US" sz="3200"/>
              <a:t>đ</a:t>
            </a:r>
            <a:r>
              <a:rPr lang="en-US" altLang="en-US" sz="3200"/>
              <a:t>ánh giá khả n</a:t>
            </a:r>
            <a:r>
              <a:rPr lang="en-US" altLang="en-US" sz="3200"/>
              <a:t>ă</a:t>
            </a:r>
            <a:r>
              <a:rPr lang="en-US" altLang="en-US" sz="3200"/>
              <a:t>ng tổng quát và hiệu suất nhận diện chữ viết tay từ dữ liệu thực tế.</a:t>
            </a:r>
            <a:endParaRPr lang="en-US" altLang="en-US" sz="3200"/>
          </a:p>
          <a:p>
            <a:pPr marL="457200" indent="-457200">
              <a:buFont typeface="Arial" panose="020B0604020202090204" pitchFamily="34" charset="0"/>
              <a:buChar char="•"/>
            </a:pPr>
            <a:endParaRPr lang="en-US" altLang="en-US" sz="3200"/>
          </a:p>
        </p:txBody>
      </p:sp>
      <p:pic>
        <p:nvPicPr>
          <p:cNvPr id="6" name="Picture 5"/>
          <p:cNvPicPr>
            <a:picLocks noChangeAspect="1"/>
          </p:cNvPicPr>
          <p:nvPr/>
        </p:nvPicPr>
        <p:blipFill>
          <a:blip r:embed="rId4"/>
          <a:stretch>
            <a:fillRect/>
          </a:stretch>
        </p:blipFill>
        <p:spPr>
          <a:xfrm>
            <a:off x="8305800" y="2205355"/>
            <a:ext cx="9587865" cy="657669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07527"/>
        </a:solidFill>
        <a:effectLst/>
      </p:bgPr>
    </p:bg>
    <p:spTree>
      <p:nvGrpSpPr>
        <p:cNvPr id="1" name=""/>
        <p:cNvGrpSpPr/>
        <p:nvPr/>
      </p:nvGrpSpPr>
      <p:grpSpPr>
        <a:xfrm>
          <a:off x="0" y="0"/>
          <a:ext cx="0" cy="0"/>
          <a:chOff x="0" y="0"/>
          <a:chExt cx="0" cy="0"/>
        </a:xfrm>
      </p:grpSpPr>
      <p:sp>
        <p:nvSpPr>
          <p:cNvPr id="2" name="Freeform 2"/>
          <p:cNvSpPr/>
          <p:nvPr/>
        </p:nvSpPr>
        <p:spPr>
          <a:xfrm>
            <a:off x="5397986" y="952500"/>
            <a:ext cx="7492027" cy="5334000"/>
          </a:xfrm>
          <a:custGeom>
            <a:avLst/>
            <a:gdLst/>
            <a:ahLst/>
            <a:cxnLst/>
            <a:rect l="l" t="t" r="r" b="b"/>
            <a:pathLst>
              <a:path w="8449946" h="8108965">
                <a:moveTo>
                  <a:pt x="0" y="0"/>
                </a:moveTo>
                <a:lnTo>
                  <a:pt x="8449946" y="0"/>
                </a:lnTo>
                <a:lnTo>
                  <a:pt x="8449946" y="8108965"/>
                </a:lnTo>
                <a:lnTo>
                  <a:pt x="0" y="8108965"/>
                </a:lnTo>
                <a:lnTo>
                  <a:pt x="0" y="0"/>
                </a:lnTo>
                <a:close/>
              </a:path>
            </a:pathLst>
          </a:custGeom>
          <a:blipFill>
            <a:blip r:embed="rId1"/>
            <a:stretch>
              <a:fillRect t="-34286"/>
            </a:stretch>
          </a:blipFill>
        </p:spPr>
      </p:sp>
      <p:sp>
        <p:nvSpPr>
          <p:cNvPr id="3" name="Freeform 3"/>
          <p:cNvSpPr/>
          <p:nvPr/>
        </p:nvSpPr>
        <p:spPr>
          <a:xfrm>
            <a:off x="5596085" y="5143500"/>
            <a:ext cx="7315200" cy="2061556"/>
          </a:xfrm>
          <a:custGeom>
            <a:avLst/>
            <a:gdLst/>
            <a:ahLst/>
            <a:cxnLst/>
            <a:rect l="l" t="t" r="r" b="b"/>
            <a:pathLst>
              <a:path w="7315200" h="2061556">
                <a:moveTo>
                  <a:pt x="0" y="0"/>
                </a:moveTo>
                <a:lnTo>
                  <a:pt x="7315200" y="0"/>
                </a:lnTo>
                <a:lnTo>
                  <a:pt x="7315200" y="2061556"/>
                </a:lnTo>
                <a:lnTo>
                  <a:pt x="0" y="20615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2773</Words>
  <Application>WPS Writer</Application>
  <PresentationFormat>Custom</PresentationFormat>
  <Paragraphs>57</Paragraphs>
  <Slides>8</Slides>
  <Notes>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8</vt:i4>
      </vt:variant>
    </vt:vector>
  </HeadingPairs>
  <TitlesOfParts>
    <vt:vector size="21" baseType="lpstr">
      <vt:lpstr>Arial</vt:lpstr>
      <vt:lpstr>SimSun</vt:lpstr>
      <vt:lpstr>Wingdings</vt:lpstr>
      <vt:lpstr>Arial Unicode Bold</vt:lpstr>
      <vt:lpstr>Arial</vt:lpstr>
      <vt:lpstr>Arial Bold</vt:lpstr>
      <vt:lpstr>Microsoft YaHei</vt:lpstr>
      <vt:lpstr>汉仪旗黑</vt:lpstr>
      <vt:lpstr>Arial Unicode MS</vt:lpstr>
      <vt:lpstr>Calibri</vt:lpstr>
      <vt:lpstr>Helvetica Neue</vt:lpstr>
      <vt:lpstr>汉仪书宋二KW</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Tập huấn nhập học 2024</dc:title>
  <dc:creator>Admin</dc:creator>
  <cp:lastModifiedBy>Trần Tú</cp:lastModifiedBy>
  <cp:revision>99</cp:revision>
  <dcterms:created xsi:type="dcterms:W3CDTF">2025-03-10T13:08:48Z</dcterms:created>
  <dcterms:modified xsi:type="dcterms:W3CDTF">2025-03-10T13:08:48Z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F2A945E10D1A03ABEF23CB67D0CC6576_42</vt:lpwstr>
  </property>
  <property fmtid="{D5CDD505-2E9C-101B-9397-08002B2CF9AE}" pid="3" name="KSOProductBuildVer">
    <vt:lpwstr>1033-6.11.0.8608</vt:lpwstr>
  </property>
</Properties>
</file>

<file path=docProps/thumbnail.jpeg>
</file>